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5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302" r:id="rId10"/>
    <p:sldId id="304" r:id="rId11"/>
    <p:sldId id="305" r:id="rId12"/>
    <p:sldId id="303" r:id="rId13"/>
    <p:sldId id="266" r:id="rId14"/>
    <p:sldId id="273" r:id="rId15"/>
    <p:sldId id="306" r:id="rId16"/>
    <p:sldId id="274" r:id="rId17"/>
    <p:sldId id="267" r:id="rId18"/>
    <p:sldId id="275" r:id="rId19"/>
    <p:sldId id="277" r:id="rId20"/>
    <p:sldId id="279" r:id="rId21"/>
    <p:sldId id="287" r:id="rId22"/>
    <p:sldId id="307" r:id="rId23"/>
    <p:sldId id="295" r:id="rId24"/>
    <p:sldId id="268" r:id="rId25"/>
    <p:sldId id="289" r:id="rId26"/>
    <p:sldId id="291" r:id="rId27"/>
    <p:sldId id="290" r:id="rId28"/>
    <p:sldId id="269" r:id="rId29"/>
    <p:sldId id="259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C6C"/>
    <a:srgbClr val="FFFD78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5"/>
    <p:restoredTop sz="84383"/>
  </p:normalViewPr>
  <p:slideViewPr>
    <p:cSldViewPr snapToGrid="0" snapToObjects="1">
      <p:cViewPr>
        <p:scale>
          <a:sx n="152" d="100"/>
          <a:sy n="152" d="100"/>
        </p:scale>
        <p:origin x="-7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0251E-5B5D-5A4D-A5C0-4D788545FB98}" type="datetimeFigureOut">
              <a:rPr kumimoji="1" lang="ko-KR" altLang="en-US" smtClean="0"/>
              <a:t>2017. 10. 31.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CF6B4-D15E-1B4A-AA86-D3349133ED0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6325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안녕하세요</a:t>
            </a:r>
            <a:r>
              <a:rPr kumimoji="1" lang="en-US" altLang="ko-KR" dirty="0" smtClean="0"/>
              <a:t>?</a:t>
            </a:r>
            <a:r>
              <a:rPr kumimoji="1" lang="ko-KR" altLang="en-US" dirty="0" smtClean="0"/>
              <a:t> 인턴십을 진행하고 있는 김세준입니다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인턴십 과제인 </a:t>
            </a:r>
            <a:r>
              <a:rPr kumimoji="1" lang="en-US" altLang="ko-KR" dirty="0" smtClean="0"/>
              <a:t>Outstagram</a:t>
            </a:r>
            <a:r>
              <a:rPr kumimoji="1" lang="ko-KR" altLang="en-US" dirty="0" smtClean="0"/>
              <a:t>대한 중간발표를 시작하도록 하겠습니다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3615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게시물의 </a:t>
            </a:r>
            <a:r>
              <a:rPr kumimoji="1" lang="en-US" altLang="ko-KR" dirty="0" smtClean="0"/>
              <a:t>thumbnail</a:t>
            </a:r>
            <a:r>
              <a:rPr kumimoji="1" lang="ko-KR" altLang="en-US" dirty="0" smtClean="0"/>
              <a:t>를 클릭하면 보시는 것처럼 원본 사진을 확인 가능합니다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사진이 여러장이라면 좌우로 이동하며 플리킹을 통해 사진을 확인 할 수있습니다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1107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원본 파일을 메인 화면에 작은 크기로 보여주는 것은 네트워크 낭비가 될 것입니다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그래서 파일마다 </a:t>
            </a:r>
            <a:r>
              <a:rPr kumimoji="1" lang="en-US" altLang="ko-KR" dirty="0" smtClean="0"/>
              <a:t>thumbnail</a:t>
            </a:r>
            <a:r>
              <a:rPr kumimoji="1" lang="ko-KR" altLang="en-US" dirty="0" smtClean="0"/>
              <a:t>을 만들어 메인 화면에 로딩해 네트워크 사용량을 줄이도록 할 것입니다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ko-KR" dirty="0" smtClean="0"/>
              <a:t>Thumbnail</a:t>
            </a:r>
            <a:r>
              <a:rPr kumimoji="1" lang="ko-KR" altLang="en-US" dirty="0" smtClean="0"/>
              <a:t>은 원본파일의 비율을 유지하며 원하는 크기로 사진을 생성할 것입니다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727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이미지가 많이 로딩되는 서비스이기 때문에 많은 사진을 한번에 로딩한다면 웹 페이지의 성능에 악영향을 줄것입니다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때문에 스크롤이 바닥에 도착하는 이벤트를 케치하여 다음 리소스를 로딩하는 레이지 로딩을 적용하여 </a:t>
            </a:r>
            <a:endParaRPr kumimoji="1" lang="en-US" altLang="ko-KR" dirty="0" smtClean="0"/>
          </a:p>
          <a:p>
            <a:r>
              <a:rPr kumimoji="1" lang="ko-KR" altLang="en-US" dirty="0" smtClean="0"/>
              <a:t>이러한 문제를 줄이도록 할 것입니다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2849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다음으로 파일서버에 대해서 살펴보도록 하겠습니다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6470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파일 서버는 클러스터로 구성중입니다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클러스터란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각기 다른 서버를 묶어서 하나의 시스템같이 동작하게 함으로써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클라이언트들에게 고가용성의 시스템을 제공하는 것을 의미합니다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때문에 클러스터는 여러 장애에 대응이 가능해 지고 지속적으로 서비스를 제공할 수 있습니다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분산 시스템의 상태정보나 설정 정보를 유지하기 위해 코디네이션 서비스를 사용하는데 코디네이션 서비스의 장애는 전체시스템의 장애를 유발하기 때문에 이중화를 통한 고가용성을 제공해야 합니다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283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코디네이션 서비스인 주키퍼는 시스템 장애에도 이중화와 고가용성을 제공하여 분산 시스템의 상태 정보나 설정 정보등을 유지에 도움을 주기 때문에 대표적인 코디네이션 서비스 시스템입니다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주키퍼의 기능은 디렉토리 구조 기반으로 </a:t>
            </a:r>
            <a:r>
              <a:rPr kumimoji="1" lang="en-US" altLang="ko-KR" dirty="0" err="1" smtClean="0"/>
              <a:t>znode</a:t>
            </a:r>
            <a:r>
              <a:rPr kumimoji="1" lang="ko-KR" altLang="en-US" dirty="0" smtClean="0"/>
              <a:t>라는 데이터 저장 객체를 제공하고 이 객체에 데이터를 넣고 빼는 기능을  제공합니다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endParaRPr kumimoji="1" lang="en-US" altLang="ko-KR" smtClean="0"/>
          </a:p>
          <a:p>
            <a:endParaRPr kumimoji="1" lang="en-US" altLang="ko-KR" dirty="0" smtClean="0"/>
          </a:p>
          <a:p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594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파일 서버의 요청은 </a:t>
            </a:r>
            <a:r>
              <a:rPr kumimoji="1" lang="en-US" altLang="ko-KR" dirty="0" smtClean="0"/>
              <a:t>REST API</a:t>
            </a:r>
            <a:r>
              <a:rPr kumimoji="1" lang="ko-KR" altLang="en-US" dirty="0" smtClean="0"/>
              <a:t>로 보내지며 </a:t>
            </a:r>
            <a:r>
              <a:rPr kumimoji="1" lang="en-US" altLang="ko-KR" dirty="0" smtClean="0"/>
              <a:t>URI</a:t>
            </a:r>
            <a:r>
              <a:rPr kumimoji="1" lang="ko-KR" altLang="en-US" dirty="0" smtClean="0"/>
              <a:t>는 자원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METHOD</a:t>
            </a:r>
            <a:r>
              <a:rPr kumimoji="1" lang="ko-KR" altLang="en-US" dirty="0" smtClean="0"/>
              <a:t>는 정해진 행동을 의미하며</a:t>
            </a:r>
            <a:r>
              <a:rPr kumimoji="1" lang="en-US" altLang="ko-KR" dirty="0" smtClean="0"/>
              <a:t>Method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URI</a:t>
            </a:r>
            <a:r>
              <a:rPr kumimoji="1" lang="ko-KR" altLang="en-US" dirty="0" smtClean="0"/>
              <a:t>을 통해 해당요청이 어떤 작업을 수행하는지 표현합니다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예를 들어 </a:t>
            </a:r>
            <a:r>
              <a:rPr kumimoji="1" lang="en-US" altLang="ko-KR" dirty="0" smtClean="0"/>
              <a:t>127.0.0.1:8080/file</a:t>
            </a:r>
            <a:r>
              <a:rPr kumimoji="1" lang="ko-KR" altLang="en-US" dirty="0" smtClean="0"/>
              <a:t>로 요청을 보낼때 </a:t>
            </a:r>
            <a:r>
              <a:rPr kumimoji="1" lang="en-US" altLang="ko-KR" dirty="0" smtClean="0"/>
              <a:t>GET</a:t>
            </a:r>
            <a:r>
              <a:rPr kumimoji="1" lang="ko-KR" altLang="en-US" dirty="0" smtClean="0"/>
              <a:t>일 경우 파일의 정보를 조회하는 요청이 되고 </a:t>
            </a:r>
            <a:r>
              <a:rPr kumimoji="1" lang="en-US" altLang="ko-KR" dirty="0" smtClean="0"/>
              <a:t>POST</a:t>
            </a:r>
            <a:r>
              <a:rPr kumimoji="1" lang="ko-KR" altLang="en-US" dirty="0" smtClean="0"/>
              <a:t>일 경우에는 새로운 리소스를 생성하는 작업을 수행할 것입니다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1575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다음으로 </a:t>
            </a:r>
            <a:r>
              <a:rPr kumimoji="1" lang="en-US" altLang="ko-KR" dirty="0" smtClean="0"/>
              <a:t>Outstagram</a:t>
            </a:r>
            <a:r>
              <a:rPr kumimoji="1" lang="ko-KR" altLang="en-US" dirty="0" smtClean="0"/>
              <a:t>의 주 기능인 추천 기능에 대해 알고리즘을 설명하고 처리해야하는 데이터의 특징에 대해 말씀들이도록 하겠습니다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또한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영화를 통한 기본적인 예제를 통해 데이터 셋과 결과에 대해 말씀들이도록 하겠습니다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571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우선 추천 서비스의 전제로 사용자들의 과거 경향이 미래에도 그대로 유지될 것이고 이미지에 대한 선호도가 유유상종으로 그룹에 속한 이미지를 좋아하면 그 그룹에 다른 이미지도 좋아한다는 것입니다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제가 추천 서비스로 사용할 방법은 콜라보레이티브 필터링입니다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콜라보레이티브 필터링은 유저나 아이템을 기반으로 선호도를 예측하는 방법을 사용합니다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유저 기반 콜라보레이티브 필터링은 나와 유사한 유저를 찾고 교집합에 포함되지 않은 아이템을 추천해주는 방법입니다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아이템 자체의 정보없이 추천이 가능하고 알고리즘이 간단하다는 장점이 있고 단점으로는 신규이용자에 대한 정보가 없어 추천이 어럽다는 단점이 있습니다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아이템 기반 콜라보레이티브는 내가 소비한 아이템에 대해 유사한 아이템을 찾아 추천해주는 방법입니다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아이템자체의 정보없이 추천이 가능하고 신규 사용자에 대해서 추천이 가능합니다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 단점은 신규가입자에 대해 정보가 부족하면 정확도가 많이 떨어지게 됩니다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301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콜라보레이티브 필털링은 유저의 데이터가 부족할 경우 제대로된 결과를 얻기 힘든 단점이 있습니다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이점을 보안하기 위해 콘텐츠 베이스 필터링을 통해 서비스에 등록된 게시물의 카테고리를 분류한뒤 저장할 것입니다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baseline="0" dirty="0" smtClean="0"/>
              <a:t>초기 이용자에 대해 가입시 관심 카테고리를 입력받고 이에 대해 콘텐츠 베이스로 얻어진 결과를 바탕으로 추천을 진행할 생각입니다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</a:t>
            </a:r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2790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발표 순서는 </a:t>
            </a:r>
            <a:r>
              <a:rPr kumimoji="1" lang="en-US" altLang="ko-KR" dirty="0" smtClean="0"/>
              <a:t>Outstagram</a:t>
            </a:r>
            <a:r>
              <a:rPr kumimoji="1" lang="ko-KR" altLang="en-US" dirty="0" smtClean="0"/>
              <a:t>이 어떤 프로젝트인지 이야기하고 주요 기술에 대해 발표하겠습니다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끝으로 진행사항 및 앞으로의 계획에 대해 이야기 하며 마무리하도록 하겠습니다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8195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Outstagram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에서 </a:t>
            </a:r>
            <a:r>
              <a:rPr kumimoji="1" lang="ko-KR" altLang="en-US" dirty="0" smtClean="0"/>
              <a:t>추천에 사용할 피쳐는 좋아요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조회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친구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해시태그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본문내용입니다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Outstagram</a:t>
            </a:r>
            <a:r>
              <a:rPr kumimoji="1" lang="ko-KR" altLang="en-US" dirty="0" smtClean="0"/>
              <a:t>에서는 임플릭트 피드백을 통해 얻을 수 있는 좋아요와 조회 친구관계를 콜라보레이티브 필터링에 적용할 것이기 때문에 피드백의 수치화 하는 작업이 필요합니다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친구로 등록되어 있으면 점수를 주고 좋아요와 조회 유무에 대해 점수를 더해서 추천을 진행해볼 예정입니다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본문내용이나 해시태그는 </a:t>
            </a:r>
            <a:r>
              <a:rPr kumimoji="1" lang="en-US" altLang="ko-KR" dirty="0" smtClean="0"/>
              <a:t>Content based filtering</a:t>
            </a:r>
            <a:r>
              <a:rPr kumimoji="1" lang="ko-KR" altLang="en-US" dirty="0" smtClean="0"/>
              <a:t>에 활용할 계획입니다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244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다음은 </a:t>
            </a:r>
            <a:r>
              <a:rPr kumimoji="1" lang="en-US" altLang="ko-KR" dirty="0" smtClean="0"/>
              <a:t>mahout</a:t>
            </a:r>
            <a:r>
              <a:rPr kumimoji="1" lang="ko-KR" altLang="en-US" dirty="0" smtClean="0"/>
              <a:t>의 기본적인 예제로 영화 선호도 데이터를 이용해서 해당 유저에게 영화를 추천해주는 예제입니다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유저베이스 아이템 베이스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입력데이터 설명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결과 설명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5709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지금까지 추천서비스의 필요성과 어떻게 구현할지에 대해 이야기했습니다</a:t>
            </a:r>
            <a:r>
              <a:rPr kumimoji="1"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추천 서비스는 좋은 점이 많지만 문제점에 대해서 짚고 가겠습니다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추천 서비스에는 필터 버블이라는 문제가 발생할 수있습니다</a:t>
            </a:r>
            <a:r>
              <a:rPr kumimoji="1"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필터 버블이란 개인 성향에 최적화된 결과를 제공하여 정보 편식이 유발하고 개인의 고정관념과 편견을 강화하는 현상을 의미합니다</a:t>
            </a:r>
            <a:r>
              <a:rPr kumimoji="1"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뉴스에서 큰 이슈를 보이고 있는데요 미국 대선때 페이스북을 통해 각 후보자의 가짜뉴스가 급격하게 늘어났고 이러한 영향으로 트럼프 대통령이 당선되는데 영향을 줬다는 평가도 하고있습니다</a:t>
            </a:r>
            <a:r>
              <a:rPr kumimoji="1"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또한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우리나라에서도 개인의 정치성향에 따라 제공되는 뉴스들이 극명하게 다르게 나타나는걸 볼 수 있습니다</a:t>
            </a:r>
            <a:r>
              <a:rPr kumimoji="1"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이에 페이스북은 적극적으로 개입하겠다는 입장을 보였으며 반대 입장에는 표현에 자유를 외치며 반대를 하고있습니다</a:t>
            </a:r>
            <a:r>
              <a:rPr kumimoji="1" lang="en-US" altLang="ko-KR" dirty="0" smtClean="0"/>
              <a:t>.</a:t>
            </a:r>
            <a:endParaRPr kumimoji="1"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0320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마지막으로 보안에 대한 이야기를 하고 마치도록 하겠습니다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6348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우선 패킷을 암호화하는 </a:t>
            </a:r>
            <a:r>
              <a:rPr kumimoji="1" lang="en-US" altLang="ko-KR" dirty="0" smtClean="0"/>
              <a:t>https</a:t>
            </a:r>
            <a:r>
              <a:rPr kumimoji="1" lang="ko-KR" altLang="en-US" dirty="0" smtClean="0"/>
              <a:t>는 </a:t>
            </a:r>
            <a:r>
              <a:rPr kumimoji="1" lang="en-US" altLang="ko-KR" dirty="0" smtClean="0"/>
              <a:t>http</a:t>
            </a:r>
            <a:r>
              <a:rPr kumimoji="1" lang="ko-KR" altLang="en-US" dirty="0" smtClean="0"/>
              <a:t>요청시 </a:t>
            </a:r>
            <a:r>
              <a:rPr kumimoji="1" lang="en-US" altLang="ko-KR" dirty="0" smtClean="0"/>
              <a:t>ssl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layer</a:t>
            </a:r>
            <a:r>
              <a:rPr kumimoji="1" lang="ko-KR" altLang="en-US" dirty="0" smtClean="0"/>
              <a:t>를 이용해 암호화된 패킷을 주고 받을 수 있도록 해줍니다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왼쪽사진은 </a:t>
            </a:r>
            <a:r>
              <a:rPr kumimoji="1" lang="en-US" altLang="ko-KR" dirty="0" smtClean="0"/>
              <a:t>https</a:t>
            </a:r>
            <a:r>
              <a:rPr kumimoji="1" lang="ko-KR" altLang="en-US" dirty="0" smtClean="0"/>
              <a:t>적용하기 전에 와이어샤크를 이용해서 패킷을 확인 했을때 평문으로 작성된 것을 확인할 수있고 </a:t>
            </a:r>
            <a:endParaRPr kumimoji="1" lang="en-US" altLang="ko-KR" dirty="0" smtClean="0"/>
          </a:p>
          <a:p>
            <a:r>
              <a:rPr kumimoji="1" lang="en-US" altLang="ko-KR" dirty="0" smtClean="0"/>
              <a:t>https</a:t>
            </a:r>
            <a:r>
              <a:rPr kumimoji="1" lang="ko-KR" altLang="en-US" dirty="0" smtClean="0"/>
              <a:t>를 적용한 후에는 알아 볼 수 없는 내용으로 암호화된것을 확인할 수 있습니다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이런 </a:t>
            </a:r>
            <a:r>
              <a:rPr kumimoji="1" lang="en-US" altLang="ko-KR" dirty="0" smtClean="0"/>
              <a:t>https</a:t>
            </a:r>
            <a:r>
              <a:rPr kumimoji="1" lang="ko-KR" altLang="en-US" dirty="0" smtClean="0"/>
              <a:t>에 사용할 인증서는 </a:t>
            </a:r>
            <a:r>
              <a:rPr kumimoji="1" lang="en-US" altLang="ko-KR" dirty="0" smtClean="0"/>
              <a:t>Let’s Encrypt</a:t>
            </a:r>
            <a:r>
              <a:rPr kumimoji="1" lang="ko-KR" altLang="en-US" dirty="0" smtClean="0"/>
              <a:t>이며 비싼 인증서 때문에 </a:t>
            </a:r>
            <a:r>
              <a:rPr kumimoji="1" lang="en-US" altLang="ko-KR" dirty="0" smtClean="0"/>
              <a:t>https</a:t>
            </a:r>
            <a:r>
              <a:rPr kumimoji="1" lang="ko-KR" altLang="en-US" dirty="0" smtClean="0"/>
              <a:t>의 대중화가 어렵다는 판단에서 무료로 </a:t>
            </a:r>
            <a:r>
              <a:rPr kumimoji="1" lang="en-US" altLang="ko-KR" dirty="0" smtClean="0"/>
              <a:t>ssl</a:t>
            </a:r>
            <a:r>
              <a:rPr kumimoji="1" lang="ko-KR" altLang="en-US" dirty="0" smtClean="0"/>
              <a:t>인증서를 제공하는 인증기관입니다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https</a:t>
            </a:r>
            <a:r>
              <a:rPr kumimoji="1" lang="ko-KR" altLang="en-US" dirty="0" smtClean="0"/>
              <a:t> 통신을 하기위해서는 핸드쉐이크라는 단계를 거쳐야 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처음에 브라우저는 서버에 서버에 자신의 암호화 리스트와 난수를 만드렁 전송합니다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이를 전달받은 서버는 서버의 난수값과 인증서의 공개키를 전달해줍니다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난수값이 두개를 가지게 된 클라이언트는 둘을 조합하여 대칭키를 만들고 공개키로 암호화 해서 서버에 전달합니다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이후 무결성 검증을 거친 후 대칭키를 이용한 암호화 통신을 진행합니다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2611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Cross</a:t>
            </a:r>
            <a:r>
              <a:rPr kumimoji="1" lang="en-US" altLang="ko-KR" baseline="0" dirty="0" smtClean="0"/>
              <a:t> site script</a:t>
            </a:r>
            <a:r>
              <a:rPr kumimoji="1" lang="ko-KR" altLang="en-US" baseline="0" dirty="0" smtClean="0"/>
              <a:t>는 사용자가 텍스트를 입력하는 공간에 스크립트를 악의적으로 추가하여 공격하는 방식입니다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</a:t>
            </a:r>
            <a:endParaRPr kumimoji="1" lang="en-US" altLang="ko-KR" baseline="0" dirty="0" smtClean="0"/>
          </a:p>
          <a:p>
            <a:r>
              <a:rPr kumimoji="1" lang="ko-KR" altLang="en-US" baseline="0" dirty="0" smtClean="0"/>
              <a:t>실제 사례로 트위터에 </a:t>
            </a:r>
            <a:r>
              <a:rPr kumimoji="1" lang="en-US" altLang="ko-KR" baseline="0" dirty="0" smtClean="0"/>
              <a:t>js</a:t>
            </a:r>
            <a:r>
              <a:rPr kumimoji="1" lang="ko-KR" altLang="en-US" baseline="0" dirty="0" smtClean="0"/>
              <a:t>코드를 삽입하여 이를 본 유저는 자동으로 리트윗을 하게 만든적이 있습니다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그 결과 </a:t>
            </a:r>
            <a:r>
              <a:rPr kumimoji="1" lang="en-US" altLang="ko-KR" baseline="0" dirty="0" smtClean="0"/>
              <a:t>7</a:t>
            </a:r>
            <a:r>
              <a:rPr kumimoji="1" lang="ko-KR" altLang="en-US" baseline="0" dirty="0" smtClean="0"/>
              <a:t>만여명의 사람들이 리트윗을 하게 되었고 </a:t>
            </a:r>
            <a:endParaRPr kumimoji="1" lang="en-US" altLang="ko-KR" baseline="0" dirty="0" smtClean="0"/>
          </a:p>
          <a:p>
            <a:r>
              <a:rPr kumimoji="1" lang="ko-KR" altLang="en-US" baseline="0" dirty="0" smtClean="0"/>
              <a:t>만약 해커가 악의적인 마음을 먹고 공격했다면 큰 피해를 가져올 수 있었습니다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지금 개발중인 </a:t>
            </a:r>
            <a:r>
              <a:rPr kumimoji="1" lang="en-US" altLang="ko-KR" baseline="0" dirty="0" smtClean="0"/>
              <a:t>Outstagram</a:t>
            </a:r>
            <a:r>
              <a:rPr kumimoji="1" lang="ko-KR" altLang="en-US" baseline="0" dirty="0" smtClean="0"/>
              <a:t>에서도 사용자가 게시물을 등록할때 본문내용을 입력하는 부분이 있기때문에 </a:t>
            </a:r>
            <a:r>
              <a:rPr kumimoji="1" lang="en-US" altLang="ko-KR" baseline="0" dirty="0" smtClean="0"/>
              <a:t>xss filter</a:t>
            </a:r>
            <a:r>
              <a:rPr kumimoji="1" lang="ko-KR" altLang="en-US" baseline="0" dirty="0" smtClean="0"/>
              <a:t>를 추가하여 이를 방어할 계획입니다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ko-KR" baseline="0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3569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인증 인가</a:t>
            </a:r>
            <a:endParaRPr kumimoji="1" lang="en-US" altLang="ko-KR" dirty="0" smtClean="0"/>
          </a:p>
          <a:p>
            <a:r>
              <a:rPr kumimoji="1" lang="ko-KR" altLang="en-US" dirty="0" smtClean="0"/>
              <a:t>로그인 접근 권한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51783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9552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Outstagram</a:t>
            </a:r>
            <a:r>
              <a:rPr kumimoji="1" lang="ko-KR" altLang="en-US" dirty="0" smtClean="0"/>
              <a:t>은 이름에서 알 수있듯이 인스타그램과 같은 사진 공유 서비스입니다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Instagram</a:t>
            </a:r>
            <a:r>
              <a:rPr kumimoji="1" lang="ko-KR" altLang="en-US" dirty="0" smtClean="0"/>
              <a:t>은 친구들의 게시물을 보고 좋아요나 댓글참여등의 활동을 통해 얻어진 정보를 바탕으로 사용자에게 알맞은 광고를 추천하고 있습니다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저는 사진공유 기능에 중심을 두고 사용자의 여러 활동을 통해 얻어진 정보를 바탕으로 사진을 추천하는 </a:t>
            </a:r>
            <a:r>
              <a:rPr kumimoji="1" lang="en-US" altLang="ko-KR" dirty="0" smtClean="0"/>
              <a:t>Outstagram</a:t>
            </a:r>
            <a:r>
              <a:rPr kumimoji="1" lang="ko-KR" altLang="en-US" dirty="0" smtClean="0"/>
              <a:t>을 개발하기로 하였습니다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9926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작년 한 해 개봉한 영화의 수를 알고 계신가요</a:t>
            </a:r>
            <a:r>
              <a:rPr kumimoji="1" lang="en-US" altLang="ko-KR" dirty="0" smtClean="0"/>
              <a:t>?</a:t>
            </a:r>
            <a:r>
              <a:rPr kumimoji="1" lang="ko-KR" altLang="en-US" dirty="0" smtClean="0"/>
              <a:t> 한국영화는 </a:t>
            </a:r>
            <a:r>
              <a:rPr kumimoji="1" lang="en-US" altLang="ko-KR" dirty="0" smtClean="0"/>
              <a:t>123</a:t>
            </a:r>
            <a:r>
              <a:rPr kumimoji="1" lang="ko-KR" altLang="en-US" dirty="0" smtClean="0"/>
              <a:t>편이고 해외 영화는 </a:t>
            </a:r>
            <a:r>
              <a:rPr kumimoji="1" lang="en-US" altLang="ko-KR" dirty="0" smtClean="0"/>
              <a:t>715</a:t>
            </a:r>
            <a:r>
              <a:rPr kumimoji="1" lang="ko-KR" altLang="en-US" dirty="0" smtClean="0"/>
              <a:t>편입니다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더욱이 </a:t>
            </a:r>
            <a:r>
              <a:rPr kumimoji="1" lang="en-US" altLang="ko-KR" dirty="0" smtClean="0"/>
              <a:t>Sns</a:t>
            </a:r>
            <a:r>
              <a:rPr kumimoji="1" lang="ko-KR" altLang="en-US" dirty="0" smtClean="0"/>
              <a:t>를 통해 생산되는 콘텐츠 수는 이보다 많은 양이 생산되기 때문에 추천 서비스가 없이 콘텐츠를 이용한다면 보고싶은 콘텐츠를 찾기위해 많은 시간을 소비해야 할 것입니다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넷플릭스는 </a:t>
            </a:r>
            <a:r>
              <a:rPr kumimoji="1" lang="en-US" altLang="ko-KR" dirty="0" smtClean="0"/>
              <a:t>100</a:t>
            </a:r>
            <a:r>
              <a:rPr kumimoji="1" lang="ko-KR" altLang="en-US" dirty="0" smtClean="0"/>
              <a:t>만 달러의 상금을 걸고 추천 알고리즘 대회를 열어 알고리즘을 개선하는등 추천을 통해 미국의 전체 트레픽중 </a:t>
            </a:r>
            <a:r>
              <a:rPr kumimoji="1" lang="en-US" altLang="ko-KR" dirty="0" smtClean="0"/>
              <a:t>35</a:t>
            </a:r>
            <a:r>
              <a:rPr kumimoji="1" lang="ko-KR" altLang="en-US" dirty="0" smtClean="0"/>
              <a:t>퍼센트를 차지하게 되었고 수익의 </a:t>
            </a:r>
            <a:r>
              <a:rPr kumimoji="1" lang="en-US" altLang="ko-KR" dirty="0" smtClean="0"/>
              <a:t>2/3</a:t>
            </a:r>
            <a:r>
              <a:rPr kumimoji="1" lang="ko-KR" altLang="en-US" dirty="0" smtClean="0"/>
              <a:t>가 추천 서비스를 통해 발생하고 있습니다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사용자의 시간을 절약하고 많은 사용자를 끓어 들일 수 있는 점때문에 </a:t>
            </a:r>
            <a:r>
              <a:rPr kumimoji="1" lang="en-US" altLang="ko-KR" dirty="0" smtClean="0"/>
              <a:t>Outstagram</a:t>
            </a:r>
            <a:r>
              <a:rPr kumimoji="1" lang="ko-KR" altLang="en-US" dirty="0" smtClean="0"/>
              <a:t>을 만들기 시작하였습니다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-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2016</a:t>
            </a:r>
            <a:r>
              <a:rPr kumimoji="1" lang="ko-KR" altLang="en-US" dirty="0" smtClean="0"/>
              <a:t>년 한국 영화산업 결산 영화진흥위원회 산업정책연구팀</a:t>
            </a:r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3170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 smtClean="0"/>
          </a:p>
          <a:p>
            <a:r>
              <a:rPr kumimoji="1" lang="ko-KR" altLang="en-US" dirty="0" smtClean="0"/>
              <a:t>프로젝트를 시작하면서 우선 어플리케이션 아키텍처를 작성해보았습니다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사용자는 웹 메인을 통해 필요한 정보를 요청하고 뷰를 반환받게 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다른 파일에 대한 처리나 추천에 대한 로직은 사용자는 알필요없이 웹 메인을 통하면</a:t>
            </a:r>
            <a:endParaRPr kumimoji="1" lang="en-US" altLang="ko-KR" dirty="0" smtClean="0"/>
          </a:p>
          <a:p>
            <a:r>
              <a:rPr kumimoji="1" lang="ko-KR" altLang="en-US" dirty="0" smtClean="0"/>
              <a:t>서비스를 받을 수 있습니다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파일 서버는 클러스터링으로 구성하였고 이를 </a:t>
            </a:r>
            <a:r>
              <a:rPr kumimoji="1" lang="en-US" altLang="ko-KR" dirty="0" smtClean="0"/>
              <a:t>zookeeper</a:t>
            </a:r>
            <a:r>
              <a:rPr kumimoji="1" lang="ko-KR" altLang="en-US" dirty="0" smtClean="0"/>
              <a:t>를 통해 관리할 수 있습니다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실제로는 </a:t>
            </a:r>
            <a:r>
              <a:rPr kumimoji="1" lang="en-US" altLang="ko-KR" dirty="0" smtClean="0"/>
              <a:t>3</a:t>
            </a:r>
            <a:r>
              <a:rPr kumimoji="1" lang="ko-KR" altLang="en-US" dirty="0" smtClean="0"/>
              <a:t>대의 서버를 이용하지만 클러스터링을 통해 하나의 서버인 것 처럼 사용이 가능합니다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또한 노드의 추가 삭제도 또한 용의합니다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추천은   </a:t>
            </a:r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045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다음으로 </a:t>
            </a:r>
            <a:r>
              <a:rPr kumimoji="1" lang="en-US" altLang="ko-KR" dirty="0" smtClean="0"/>
              <a:t>DB</a:t>
            </a:r>
            <a:r>
              <a:rPr kumimoji="1" lang="ko-KR" altLang="en-US" dirty="0" smtClean="0"/>
              <a:t>의 </a:t>
            </a:r>
            <a:r>
              <a:rPr kumimoji="1" lang="en-US" altLang="ko-KR" dirty="0" smtClean="0"/>
              <a:t>ER Diagram</a:t>
            </a:r>
            <a:r>
              <a:rPr kumimoji="1" lang="ko-KR" altLang="en-US" dirty="0" smtClean="0"/>
              <a:t>을 작성해보았습니다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여기서 하나의 특이한 점은 </a:t>
            </a:r>
            <a:r>
              <a:rPr kumimoji="1" lang="en-US" altLang="ko-KR" dirty="0" smtClean="0"/>
              <a:t>Post_Like</a:t>
            </a:r>
            <a:r>
              <a:rPr kumimoji="1" lang="ko-KR" altLang="en-US" dirty="0" smtClean="0"/>
              <a:t>이 있음에도</a:t>
            </a:r>
            <a:r>
              <a:rPr kumimoji="1" lang="en-US" altLang="ko-KR" dirty="0" smtClean="0"/>
              <a:t> Post</a:t>
            </a:r>
            <a:r>
              <a:rPr kumimoji="1" lang="en-US" altLang="ko-KR" baseline="0" dirty="0" smtClean="0"/>
              <a:t> </a:t>
            </a:r>
            <a:r>
              <a:rPr kumimoji="1" lang="en-US" altLang="ko-KR" dirty="0" smtClean="0"/>
              <a:t>table</a:t>
            </a:r>
            <a:r>
              <a:rPr kumimoji="1" lang="ko-KR" altLang="en-US" dirty="0" smtClean="0"/>
              <a:t>을 보시면  </a:t>
            </a:r>
            <a:r>
              <a:rPr kumimoji="1" lang="en-US" altLang="ko-KR" dirty="0" smtClean="0"/>
              <a:t>Like column</a:t>
            </a:r>
            <a:r>
              <a:rPr kumimoji="1" lang="ko-KR" altLang="en-US" dirty="0" smtClean="0"/>
              <a:t>를 추가로 가지고 있는 것을 볼 수 있습니다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이는 </a:t>
            </a:r>
            <a:r>
              <a:rPr kumimoji="1" lang="ko-KR" altLang="en-US" baseline="0" dirty="0" smtClean="0"/>
              <a:t>중복이 되지만 게시물의 좋아요 갯수를 </a:t>
            </a:r>
            <a:endParaRPr kumimoji="1" lang="en-US" altLang="ko-KR" baseline="0" dirty="0" smtClean="0"/>
          </a:p>
          <a:p>
            <a:r>
              <a:rPr kumimoji="1" lang="en-US" altLang="ko-KR" baseline="0" dirty="0" smtClean="0"/>
              <a:t>SELECT</a:t>
            </a:r>
            <a:r>
              <a:rPr kumimoji="1" lang="ko-KR" altLang="en-US" baseline="0" dirty="0" smtClean="0"/>
              <a:t>하기 위해서는 </a:t>
            </a:r>
            <a:r>
              <a:rPr kumimoji="1" lang="en-US" altLang="ko-KR" baseline="0" dirty="0" smtClean="0"/>
              <a:t>POST_LIKE</a:t>
            </a:r>
            <a:r>
              <a:rPr kumimoji="1" lang="ko-KR" altLang="en-US" baseline="0" dirty="0" smtClean="0"/>
              <a:t>의 전체 내용을 찾아서 해당 </a:t>
            </a:r>
            <a:r>
              <a:rPr kumimoji="1" lang="en-US" altLang="ko-KR" baseline="0" dirty="0" smtClean="0"/>
              <a:t>Post_id</a:t>
            </a:r>
            <a:r>
              <a:rPr kumimoji="1" lang="ko-KR" altLang="en-US" baseline="0" dirty="0" smtClean="0"/>
              <a:t>를 가진 로우의 수를 카운트한다는 점때문에 비효율적일 것이라 판단하였습니다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결국 비정규화를 통해</a:t>
            </a:r>
            <a:endParaRPr kumimoji="1" lang="en-US" altLang="ko-KR" baseline="0" dirty="0" smtClean="0"/>
          </a:p>
          <a:p>
            <a:r>
              <a:rPr kumimoji="1" lang="ko-KR" altLang="en-US" baseline="0" dirty="0" smtClean="0"/>
              <a:t>게시물의 좋아요에 大寒 부담을 줄이도록 하였습니다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</a:t>
            </a:r>
            <a:endParaRPr kumimoji="1" lang="en-US" altLang="ko-KR" baseline="0" dirty="0" smtClean="0"/>
          </a:p>
          <a:p>
            <a:r>
              <a:rPr kumimoji="1" lang="ko-KR" altLang="en-US" baseline="0" dirty="0" smtClean="0"/>
              <a:t>비정규화로 발생 할 수있는 문제는 동기화 실패등의 이슈가 있을 수 있기 때문에 이에 대해 주기적인 체크와 </a:t>
            </a:r>
            <a:r>
              <a:rPr kumimoji="1" lang="en-US" altLang="ko-KR" baseline="0" dirty="0" smtClean="0"/>
              <a:t>Post_Like</a:t>
            </a:r>
            <a:r>
              <a:rPr kumimoji="1" lang="ko-KR" altLang="en-US" baseline="0" dirty="0" smtClean="0"/>
              <a:t>와 </a:t>
            </a:r>
            <a:r>
              <a:rPr kumimoji="1" lang="en-US" altLang="ko-KR" baseline="0" dirty="0" smtClean="0"/>
              <a:t>Post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table</a:t>
            </a:r>
            <a:r>
              <a:rPr kumimoji="1" lang="ko-KR" altLang="en-US" baseline="0" dirty="0" smtClean="0"/>
              <a:t>의 </a:t>
            </a:r>
            <a:endParaRPr kumimoji="1" lang="en-US" altLang="ko-KR" baseline="0" dirty="0" smtClean="0"/>
          </a:p>
          <a:p>
            <a:r>
              <a:rPr kumimoji="1" lang="en-US" altLang="ko-KR" baseline="0" dirty="0" smtClean="0"/>
              <a:t>Like</a:t>
            </a:r>
            <a:r>
              <a:rPr kumimoji="1" lang="ko-KR" altLang="en-US" baseline="0" dirty="0" smtClean="0"/>
              <a:t> 증감에 대해 하나의 트렌젝션으로 처리할 수 있도록 할 계획입니다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ko-KR" baseline="0" dirty="0" smtClean="0"/>
          </a:p>
          <a:p>
            <a:r>
              <a:rPr kumimoji="1" lang="ko-KR" altLang="en-US" baseline="0" dirty="0" smtClean="0"/>
              <a:t>또한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제가 개발하고 있는 </a:t>
            </a:r>
            <a:r>
              <a:rPr kumimoji="1" lang="en-US" altLang="ko-KR" baseline="0" dirty="0" smtClean="0"/>
              <a:t>Outstagram</a:t>
            </a:r>
            <a:r>
              <a:rPr kumimoji="1" lang="ko-KR" altLang="en-US" baseline="0" dirty="0" smtClean="0"/>
              <a:t>은 </a:t>
            </a:r>
            <a:r>
              <a:rPr kumimoji="1" lang="en-US" altLang="ko-KR" baseline="0" dirty="0" smtClean="0"/>
              <a:t>userid</a:t>
            </a:r>
            <a:r>
              <a:rPr kumimoji="1" lang="ko-KR" altLang="en-US" baseline="0" dirty="0" smtClean="0"/>
              <a:t>를 기반으로 많은 쿼리문을 사용하기 때문에 </a:t>
            </a:r>
            <a:r>
              <a:rPr kumimoji="1" lang="en-US" altLang="ko-KR" baseline="0" dirty="0" smtClean="0"/>
              <a:t>UserId</a:t>
            </a:r>
            <a:r>
              <a:rPr kumimoji="1" lang="ko-KR" altLang="en-US" baseline="0" dirty="0" smtClean="0"/>
              <a:t>를 인덱스로 지정하였습니다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761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지금까지 </a:t>
            </a:r>
            <a:r>
              <a:rPr kumimoji="1" lang="en-US" altLang="ko-KR" dirty="0" smtClean="0"/>
              <a:t>Outstagram</a:t>
            </a:r>
            <a:r>
              <a:rPr kumimoji="1" lang="ko-KR" altLang="en-US" dirty="0" smtClean="0"/>
              <a:t>의 개요에 대해 말씀드렸습니다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다음에는 주요 기술에 대해 이야기 하도록 하겠습니다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주요기술은 </a:t>
            </a:r>
            <a:r>
              <a:rPr kumimoji="1" lang="en-US" altLang="ko-KR" dirty="0" smtClean="0"/>
              <a:t>u f r s</a:t>
            </a:r>
            <a:r>
              <a:rPr kumimoji="1" lang="ko-KR" altLang="en-US" dirty="0" smtClean="0"/>
              <a:t>순으로 발표하도록 하겠습니다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9161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UI</a:t>
            </a:r>
            <a:r>
              <a:rPr kumimoji="1" lang="ko-KR" altLang="en-US" dirty="0" smtClean="0"/>
              <a:t>는 화면을 보여주기 위한 템플릿인 </a:t>
            </a:r>
            <a:r>
              <a:rPr kumimoji="1" lang="en-US" altLang="ko-KR" dirty="0" smtClean="0"/>
              <a:t>Bootstrap</a:t>
            </a:r>
            <a:r>
              <a:rPr kumimoji="1" lang="ko-KR" altLang="en-US" dirty="0" smtClean="0"/>
              <a:t>과 프로젝트의 주 리소시인 이미지에 대한 처리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게시물을 어떻게 로딩할지와 어떻게 보일지에대해 이야기 하도록 하겠습니다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414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Bootstrap</a:t>
            </a:r>
            <a:r>
              <a:rPr kumimoji="1" lang="ko-KR" altLang="en-US" dirty="0" smtClean="0"/>
              <a:t>은 화면을 유아이를 쉽게 구성할 수 있게 해주는 템플릿입니다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템플릿을 통해 보시는거와 메인화면과 게시물 작성 페이지를 만들었습니다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CF6B4-D15E-1B4A-AA86-D3349133ED0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1922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2017. 10. 31.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342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2017. 10. 31.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8458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2017. 10. 31.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0247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2017. 10. 31.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350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2017. 10. 31.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40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2017. 10. 31.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2300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2017. 10. 31.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2421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2017. 10. 31.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2548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2017. 10. 31.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5817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094F2453-B4E9-6240-8ADC-8537AE3CB849}" type="datetimeFigureOut">
              <a:rPr kumimoji="1" lang="ko-KR" altLang="en-US" smtClean="0"/>
              <a:t>2017. 10. 31.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2359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453-B4E9-6240-8ADC-8537AE3CB849}" type="datetimeFigureOut">
              <a:rPr kumimoji="1" lang="ko-KR" altLang="en-US" smtClean="0"/>
              <a:t>2017. 10. 31.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724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94F2453-B4E9-6240-8ADC-8537AE3CB849}" type="datetimeFigureOut">
              <a:rPr kumimoji="1" lang="ko-KR" altLang="en-US" smtClean="0"/>
              <a:t>2017. 10. 31.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6B645A9-369D-3344-858F-CC93343380A4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958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tiff"/><Relationship Id="rId1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tiff"/><Relationship Id="rId4" Type="http://schemas.openxmlformats.org/officeDocument/2006/relationships/image" Target="../media/image27.png"/><Relationship Id="rId5" Type="http://schemas.microsoft.com/office/2007/relationships/hdphoto" Target="../media/hdphoto6.wdp"/><Relationship Id="rId6" Type="http://schemas.openxmlformats.org/officeDocument/2006/relationships/image" Target="../media/image28.png"/><Relationship Id="rId7" Type="http://schemas.microsoft.com/office/2007/relationships/hdphoto" Target="../media/hdphoto7.wdp"/><Relationship Id="rId8" Type="http://schemas.openxmlformats.org/officeDocument/2006/relationships/image" Target="../media/image29.png"/><Relationship Id="rId9" Type="http://schemas.microsoft.com/office/2007/relationships/hdphoto" Target="../media/hdphoto8.wdp"/><Relationship Id="rId10" Type="http://schemas.openxmlformats.org/officeDocument/2006/relationships/image" Target="../media/image2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tiff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microsoft.com/office/2007/relationships/hdphoto" Target="../media/hdphoto2.wdp"/><Relationship Id="rId7" Type="http://schemas.openxmlformats.org/officeDocument/2006/relationships/image" Target="../media/image4.png"/><Relationship Id="rId8" Type="http://schemas.microsoft.com/office/2007/relationships/hdphoto" Target="../media/hdphoto3.wdp"/><Relationship Id="rId9" Type="http://schemas.microsoft.com/office/2007/relationships/hdphoto" Target="../media/hdphoto4.wdp"/><Relationship Id="rId10" Type="http://schemas.openxmlformats.org/officeDocument/2006/relationships/image" Target="../media/image5.png"/><Relationship Id="rId11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/>
            </a:r>
            <a:b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</a:b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Outstagram</a:t>
            </a:r>
            <a:b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</a:br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r"/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algn="r"/>
            <a:r>
              <a:rPr kumimoji="1" lang="ko-KR" altLang="en-US" dirty="0" smtClean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인턴</a:t>
            </a:r>
            <a:endParaRPr kumimoji="1" lang="en-US" altLang="ko-KR" dirty="0" smtClean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r"/>
            <a:r>
              <a:rPr kumimoji="1" lang="ko-KR" altLang="en-US" dirty="0" smtClean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김세준</a:t>
            </a:r>
            <a:endParaRPr kumimoji="1" lang="ko-KR" altLang="en-US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5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UI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- flicking</a:t>
            </a:r>
          </a:p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endParaRPr kumimoji="1"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329445" y="2747249"/>
            <a:ext cx="3935933" cy="3121845"/>
            <a:chOff x="329445" y="2747249"/>
            <a:chExt cx="3935933" cy="3121845"/>
          </a:xfrm>
        </p:grpSpPr>
        <p:grpSp>
          <p:nvGrpSpPr>
            <p:cNvPr id="22" name="그룹 21"/>
            <p:cNvGrpSpPr/>
            <p:nvPr/>
          </p:nvGrpSpPr>
          <p:grpSpPr>
            <a:xfrm>
              <a:off x="329445" y="2747249"/>
              <a:ext cx="3935933" cy="3121845"/>
              <a:chOff x="5450643" y="-2847145"/>
              <a:chExt cx="4798986" cy="3915508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5450643" y="-2847145"/>
                <a:ext cx="4798986" cy="3915508"/>
                <a:chOff x="5450643" y="-2847145"/>
                <a:chExt cx="4798986" cy="3915508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0643" y="-2847145"/>
                  <a:ext cx="4798986" cy="3915508"/>
                </a:xfrm>
                <a:prstGeom prst="rect">
                  <a:avLst/>
                </a:prstGeom>
              </p:spPr>
            </p:pic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30268" y="-2186969"/>
                  <a:ext cx="2852221" cy="2718784"/>
                </a:xfrm>
                <a:prstGeom prst="rect">
                  <a:avLst/>
                </a:prstGeom>
              </p:spPr>
            </p:pic>
          </p:grpSp>
          <p:sp>
            <p:nvSpPr>
              <p:cNvPr id="21" name="TextBox 20"/>
              <p:cNvSpPr txBox="1"/>
              <p:nvPr/>
            </p:nvSpPr>
            <p:spPr>
              <a:xfrm>
                <a:off x="9144000" y="-2847145"/>
                <a:ext cx="670500" cy="46322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 smtClean="0">
                    <a:solidFill>
                      <a:schemeClr val="bg1"/>
                    </a:solidFill>
                  </a:rPr>
                  <a:t>1/2</a:t>
                </a:r>
                <a:endParaRPr kumimoji="1" lang="ko-KR" altLang="en-US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827" y="5251507"/>
              <a:ext cx="1130300" cy="189795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4915809" y="2747249"/>
            <a:ext cx="3943350" cy="3121845"/>
            <a:chOff x="4915809" y="2747249"/>
            <a:chExt cx="3943350" cy="3121845"/>
          </a:xfrm>
        </p:grpSpPr>
        <p:grpSp>
          <p:nvGrpSpPr>
            <p:cNvPr id="23" name="그룹 22"/>
            <p:cNvGrpSpPr/>
            <p:nvPr/>
          </p:nvGrpSpPr>
          <p:grpSpPr>
            <a:xfrm>
              <a:off x="4915809" y="2747249"/>
              <a:ext cx="3943350" cy="3121845"/>
              <a:chOff x="5892370" y="1686437"/>
              <a:chExt cx="4808029" cy="3915508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5892370" y="1686437"/>
                <a:ext cx="4808029" cy="3915508"/>
                <a:chOff x="5892370" y="1686437"/>
                <a:chExt cx="4808029" cy="3915508"/>
              </a:xfrm>
            </p:grpSpPr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1413" y="1686437"/>
                  <a:ext cx="4798986" cy="3915508"/>
                </a:xfrm>
                <a:prstGeom prst="rect">
                  <a:avLst/>
                </a:prstGeom>
              </p:spPr>
            </p:pic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576"/>
                <a:stretch/>
              </p:blipFill>
              <p:spPr>
                <a:xfrm>
                  <a:off x="5892370" y="2329741"/>
                  <a:ext cx="1780455" cy="2718784"/>
                </a:xfrm>
                <a:prstGeom prst="rect">
                  <a:avLst/>
                </a:prstGeom>
              </p:spPr>
            </p:pic>
            <p:pic>
              <p:nvPicPr>
                <p:cNvPr id="14" name="그림 13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7843"/>
                <a:stretch/>
              </p:blipFill>
              <p:spPr>
                <a:xfrm>
                  <a:off x="8809933" y="2460747"/>
                  <a:ext cx="1890466" cy="2529547"/>
                </a:xfrm>
                <a:prstGeom prst="rect">
                  <a:avLst/>
                </a:prstGeom>
              </p:spPr>
            </p:pic>
          </p:grpSp>
          <p:sp>
            <p:nvSpPr>
              <p:cNvPr id="19" name="TextBox 18"/>
              <p:cNvSpPr txBox="1"/>
              <p:nvPr/>
            </p:nvSpPr>
            <p:spPr>
              <a:xfrm>
                <a:off x="9553267" y="1696217"/>
                <a:ext cx="649405" cy="46322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dirty="0" smtClean="0">
                    <a:solidFill>
                      <a:schemeClr val="bg1"/>
                    </a:solidFill>
                  </a:rPr>
                  <a:t>1/2</a:t>
                </a:r>
                <a:endParaRPr kumimoji="1" lang="ko-KR" altLang="en-US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5809" y="5238056"/>
              <a:ext cx="1130300" cy="189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065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UI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image processing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endParaRPr kumimoji="1"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502" y="1956041"/>
            <a:ext cx="2927339" cy="424464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22" y="2484468"/>
            <a:ext cx="4010018" cy="371621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0" name="오른쪽 화살표[R] 19"/>
          <p:cNvSpPr/>
          <p:nvPr/>
        </p:nvSpPr>
        <p:spPr>
          <a:xfrm rot="11576264">
            <a:off x="4723603" y="5100945"/>
            <a:ext cx="630531" cy="205974"/>
          </a:xfrm>
          <a:prstGeom prst="rightArrow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5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UI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- Lazy</a:t>
            </a: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L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oading</a:t>
            </a:r>
          </a:p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endParaRPr kumimoji="1"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05" y="2647634"/>
            <a:ext cx="7054108" cy="241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2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&gt;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File Server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Clustering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Zookeeper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REST API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537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File Server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Cluster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494263" y="2955078"/>
            <a:ext cx="1237786" cy="1070517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>
                <a:solidFill>
                  <a:schemeClr val="tx1"/>
                </a:solidFill>
              </a:rPr>
              <a:t>Node1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47405" y="2955078"/>
            <a:ext cx="1237786" cy="1070517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Node2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000547" y="2955077"/>
            <a:ext cx="1237786" cy="1070517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Node3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753689" y="2955076"/>
            <a:ext cx="1237786" cy="1070517"/>
          </a:xfrm>
          <a:prstGeom prst="rect">
            <a:avLst/>
          </a:prstGeom>
          <a:solidFill>
            <a:schemeClr val="bg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Node4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자기 디스크 15"/>
          <p:cNvSpPr/>
          <p:nvPr/>
        </p:nvSpPr>
        <p:spPr>
          <a:xfrm>
            <a:off x="3612996" y="4783066"/>
            <a:ext cx="1984142" cy="1349297"/>
          </a:xfrm>
          <a:prstGeom prst="flowChartMagneticDisk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>
                <a:solidFill>
                  <a:schemeClr val="tx1"/>
                </a:solidFill>
              </a:rPr>
              <a:t>DB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8" name="꺾인 연결선[E] 17"/>
          <p:cNvCxnSpPr>
            <a:stCxn id="9" idx="2"/>
            <a:endCxn id="16" idx="1"/>
          </p:cNvCxnSpPr>
          <p:nvPr/>
        </p:nvCxnSpPr>
        <p:spPr>
          <a:xfrm rot="16200000" flipH="1">
            <a:off x="2980376" y="3158374"/>
            <a:ext cx="757471" cy="2491911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/>
          <p:cNvCxnSpPr>
            <a:stCxn id="15" idx="2"/>
            <a:endCxn id="16" idx="1"/>
          </p:cNvCxnSpPr>
          <p:nvPr/>
        </p:nvCxnSpPr>
        <p:spPr>
          <a:xfrm rot="5400000">
            <a:off x="5610089" y="3020572"/>
            <a:ext cx="757473" cy="2767515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/>
          <p:cNvCxnSpPr>
            <a:stCxn id="13" idx="2"/>
            <a:endCxn id="16" idx="1"/>
          </p:cNvCxnSpPr>
          <p:nvPr/>
        </p:nvCxnSpPr>
        <p:spPr>
          <a:xfrm rot="16200000" flipH="1">
            <a:off x="3856947" y="4034945"/>
            <a:ext cx="757471" cy="738769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/>
          <p:cNvCxnSpPr>
            <a:stCxn id="14" idx="2"/>
            <a:endCxn id="16" idx="1"/>
          </p:cNvCxnSpPr>
          <p:nvPr/>
        </p:nvCxnSpPr>
        <p:spPr>
          <a:xfrm rot="5400000">
            <a:off x="4733518" y="3897144"/>
            <a:ext cx="757472" cy="1014373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원통[C] 25"/>
          <p:cNvSpPr/>
          <p:nvPr/>
        </p:nvSpPr>
        <p:spPr>
          <a:xfrm rot="5400000">
            <a:off x="4636835" y="-667191"/>
            <a:ext cx="212068" cy="6497212"/>
          </a:xfrm>
          <a:prstGeom prst="can">
            <a:avLst/>
          </a:prstGeom>
          <a:solidFill>
            <a:schemeClr val="bg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672366" y="2549334"/>
            <a:ext cx="45719" cy="45719"/>
          </a:xfrm>
          <a:prstGeom prst="ellipse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1" name="꺾인 연결선[E] 30"/>
          <p:cNvCxnSpPr>
            <a:stCxn id="9" idx="0"/>
          </p:cNvCxnSpPr>
          <p:nvPr/>
        </p:nvCxnSpPr>
        <p:spPr>
          <a:xfrm rot="5400000" flipH="1" flipV="1">
            <a:off x="3179099" y="1529111"/>
            <a:ext cx="360025" cy="2491911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/>
          <p:cNvCxnSpPr>
            <a:stCxn id="13" idx="0"/>
          </p:cNvCxnSpPr>
          <p:nvPr/>
        </p:nvCxnSpPr>
        <p:spPr>
          <a:xfrm rot="5400000" flipH="1" flipV="1">
            <a:off x="4055670" y="2405682"/>
            <a:ext cx="360025" cy="738769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14" idx="0"/>
          </p:cNvCxnSpPr>
          <p:nvPr/>
        </p:nvCxnSpPr>
        <p:spPr>
          <a:xfrm rot="16200000" flipV="1">
            <a:off x="4932242" y="2267878"/>
            <a:ext cx="360024" cy="1014373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[E] 36"/>
          <p:cNvCxnSpPr>
            <a:stCxn id="15" idx="0"/>
          </p:cNvCxnSpPr>
          <p:nvPr/>
        </p:nvCxnSpPr>
        <p:spPr>
          <a:xfrm rot="16200000" flipV="1">
            <a:off x="5948395" y="1530889"/>
            <a:ext cx="360027" cy="2488348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75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" b="-1"/>
          <a:stretch/>
        </p:blipFill>
        <p:spPr>
          <a:xfrm>
            <a:off x="4115558" y="1761844"/>
            <a:ext cx="4690857" cy="33909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File Server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Zookeeper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06" y="3857414"/>
            <a:ext cx="3194297" cy="19034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9" y="3857414"/>
            <a:ext cx="2423137" cy="180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9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File Server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REST API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665" y="358607"/>
            <a:ext cx="1165175" cy="133751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58399" y="3226398"/>
            <a:ext cx="8058962" cy="2063691"/>
          </a:xfrm>
          <a:prstGeom prst="rect">
            <a:avLst/>
          </a:prstGeom>
          <a:solidFill>
            <a:schemeClr val="bg2">
              <a:lumMod val="95000"/>
              <a:alpha val="41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94786" y="3675633"/>
            <a:ext cx="1477594" cy="30011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GET</a:t>
            </a:r>
            <a:endParaRPr lang="ko-KR" altLang="en-US" sz="1200" b="1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4786" y="4068412"/>
            <a:ext cx="1477594" cy="30011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POST</a:t>
            </a:r>
            <a:endParaRPr lang="ko-KR" altLang="en-US" sz="1200" b="1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58511" y="3681335"/>
            <a:ext cx="6219321" cy="30011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GET</a:t>
            </a:r>
            <a:r>
              <a:rPr lang="ko-KR" altLang="en-US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을 통해 해당 리소스를 </a:t>
            </a:r>
            <a:r>
              <a:rPr lang="ko-KR" altLang="en-US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조회한다</a:t>
            </a:r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en-US" altLang="ko-KR" sz="1200" b="1" dirty="0" smtClean="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58511" y="4072240"/>
            <a:ext cx="6219321" cy="30011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POST</a:t>
            </a:r>
            <a:r>
              <a:rPr lang="ko-KR" altLang="en-US" sz="1200" b="1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를 통해 해당 </a:t>
            </a:r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URL</a:t>
            </a:r>
            <a:r>
              <a:rPr lang="ko-KR" altLang="en-US" sz="1200" b="1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을 요청하면 리소스를 생성한다</a:t>
            </a:r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ko-KR" altLang="en-US" sz="1200" b="1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58511" y="4463145"/>
            <a:ext cx="6219321" cy="30011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PUT</a:t>
            </a:r>
            <a:r>
              <a:rPr lang="ko-KR" altLang="en-US" sz="1200" b="1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을 통해 해당 리소스를 수정한다</a:t>
            </a:r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ko-KR" altLang="en-US" sz="1200" b="1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4786" y="3359585"/>
            <a:ext cx="1468432" cy="223379"/>
          </a:xfrm>
          <a:prstGeom prst="rect">
            <a:avLst/>
          </a:prstGeom>
          <a:solidFill>
            <a:schemeClr val="bg2">
              <a:lumMod val="95000"/>
              <a:alpha val="41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METHOD</a:t>
            </a:r>
            <a:endParaRPr lang="ko-KR" altLang="en-US" sz="1200" b="1">
              <a:ln w="0">
                <a:noFill/>
              </a:ln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73307" y="3359585"/>
            <a:ext cx="6180755" cy="223379"/>
          </a:xfrm>
          <a:prstGeom prst="rect">
            <a:avLst/>
          </a:prstGeom>
          <a:solidFill>
            <a:schemeClr val="bg2">
              <a:lumMod val="95000"/>
              <a:alpha val="41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역할</a:t>
            </a:r>
            <a:endParaRPr lang="ko-KR" altLang="en-US" sz="1200" b="1">
              <a:ln w="0">
                <a:noFill/>
              </a:ln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4786" y="4461191"/>
            <a:ext cx="1477594" cy="30011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PUT</a:t>
            </a:r>
            <a:endParaRPr lang="ko-KR" altLang="en-US" sz="1200" b="1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06671" y="4853969"/>
            <a:ext cx="1477594" cy="30011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DELETE</a:t>
            </a:r>
            <a:endParaRPr lang="ko-KR" altLang="en-US" sz="1200" b="1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58511" y="4854049"/>
            <a:ext cx="6219321" cy="30011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DELETE</a:t>
            </a:r>
            <a:r>
              <a:rPr lang="ko-KR" altLang="en-US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를 통해 해당 리소스를 삭제한다</a:t>
            </a:r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ko-KR" altLang="en-US" sz="1200" b="1" dirty="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8399" y="2477285"/>
            <a:ext cx="8058962" cy="538671"/>
          </a:xfrm>
          <a:prstGeom prst="rect">
            <a:avLst/>
          </a:prstGeom>
          <a:solidFill>
            <a:schemeClr val="bg2">
              <a:lumMod val="95000"/>
              <a:alpha val="41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1564" y="2598400"/>
            <a:ext cx="1468432" cy="289189"/>
          </a:xfrm>
          <a:prstGeom prst="rect">
            <a:avLst/>
          </a:prstGeom>
          <a:solidFill>
            <a:schemeClr val="bg2">
              <a:lumMod val="95000"/>
              <a:alpha val="41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URI</a:t>
            </a:r>
            <a:endParaRPr lang="ko-KR" altLang="en-US" sz="1200" b="1" dirty="0">
              <a:ln w="0">
                <a:noFill/>
              </a:ln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270801" y="2598400"/>
            <a:ext cx="6219321" cy="30011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자원을 의미한다</a:t>
            </a:r>
            <a:r>
              <a:rPr lang="en-US" altLang="ko-KR" sz="12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endParaRPr lang="en-US" altLang="ko-KR" sz="1200" b="1" dirty="0" smtClean="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58399" y="5465095"/>
            <a:ext cx="8058962" cy="538671"/>
          </a:xfrm>
          <a:prstGeom prst="rect">
            <a:avLst/>
          </a:prstGeom>
          <a:solidFill>
            <a:schemeClr val="bg2">
              <a:lumMod val="95000"/>
              <a:alpha val="41000"/>
            </a:schemeClr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smtClean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https://127.0.0.1:8080/file</a:t>
            </a:r>
            <a:endParaRPr kumimoji="1" lang="ko-KR" altLang="en-US" sz="24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4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&gt; Recommend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Collaborative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filtering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Content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base</a:t>
            </a:r>
          </a:p>
          <a:p>
            <a:pPr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Feature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Hadoop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mahout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11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Collaborative filtering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6" y="3271695"/>
            <a:ext cx="4516244" cy="24742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083838" y="7768954"/>
            <a:ext cx="735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User base </a:t>
            </a:r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나와 비슷한 취향을 가진 유저가 소비한 상품을 기반으로 추천</a:t>
            </a:r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309" y="2492427"/>
            <a:ext cx="2443902" cy="26380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4728" y="8300818"/>
            <a:ext cx="632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Item base</a:t>
            </a: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유저의 이전 활동에 기반하여 연관성있는 상품 추천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92104" y="5341806"/>
            <a:ext cx="1232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Item Based</a:t>
            </a:r>
            <a:endParaRPr kumimoji="1"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156166" y="5711138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User Based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80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Content based filtering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122083"/>
            <a:ext cx="2919489" cy="23650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701" y="3030098"/>
            <a:ext cx="3878826" cy="29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8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목차</a:t>
            </a:r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 </a:t>
            </a:r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- Project </a:t>
            </a:r>
            <a:r>
              <a:rPr kumimoji="1"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개요</a:t>
            </a:r>
            <a:endParaRPr kumimoji="1" lang="en-US" altLang="ko-KR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   - Outstagram</a:t>
            </a: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이란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?</a:t>
            </a: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  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Architecture</a:t>
            </a: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  </a:t>
            </a:r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kumimoji="1"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 주요 기술</a:t>
            </a:r>
            <a:endParaRPr kumimoji="1" lang="en-US" altLang="ko-KR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   - UI</a:t>
            </a: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  - File Server</a:t>
            </a: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  - Recommend</a:t>
            </a: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  - Security</a:t>
            </a:r>
          </a:p>
          <a:p>
            <a:pPr marL="0" marR="0" lvl="0" indent="0" defTabSz="91440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ko-KR" b="1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 - </a:t>
            </a:r>
            <a:r>
              <a:rPr lang="ko-KR" altLang="en-US" b="1" dirty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계획 및 결과 </a:t>
            </a:r>
            <a:r>
              <a:rPr lang="ko-KR" altLang="en-US" b="1" dirty="0" smtClean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정리</a:t>
            </a:r>
            <a:endParaRPr kumimoji="1" lang="en-US" altLang="ko-KR" b="1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marL="0" lvl="0" indent="0" latinLnBrk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kumimoji="1" lang="ko-KR" altLang="en-US" b="1" dirty="0">
                <a:latin typeface="Nanum Gothic" charset="-127"/>
                <a:ea typeface="Nanum Gothic" charset="-127"/>
                <a:cs typeface="Nanum Gothic" charset="-127"/>
              </a:rPr>
              <a:t>  </a:t>
            </a:r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-</a:t>
            </a:r>
            <a:r>
              <a:rPr kumimoji="1" lang="ko-KR" altLang="en-US" b="1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b="1" dirty="0" smtClean="0">
                <a:latin typeface="Nanum Gothic" charset="-127"/>
                <a:ea typeface="Nanum Gothic" charset="-127"/>
                <a:cs typeface="Nanum Gothic" charset="-127"/>
              </a:rPr>
              <a:t>Q&amp;A</a:t>
            </a:r>
            <a:endParaRPr kumimoji="1" lang="ko-KR" alt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63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Feature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r="44989"/>
          <a:stretch/>
        </p:blipFill>
        <p:spPr>
          <a:xfrm>
            <a:off x="2017180" y="2085691"/>
            <a:ext cx="6077260" cy="38917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7" b="92889" l="23583" r="76250">
                        <a14:foregroundMark x1="53917" y1="45481" x2="53917" y2="45481"/>
                        <a14:foregroundMark x1="50583" y1="35704" x2="50583" y2="35704"/>
                        <a14:foregroundMark x1="41500" y1="72593" x2="41500" y2="72593"/>
                        <a14:foregroundMark x1="27917" y1="75556" x2="27917" y2="75556"/>
                        <a14:foregroundMark x1="42667" y1="28889" x2="42667" y2="28889"/>
                        <a14:foregroundMark x1="33583" y1="81037" x2="33583" y2="81037"/>
                        <a14:foregroundMark x1="64167" y1="82370" x2="64167" y2="82370"/>
                      </a14:backgroundRemoval>
                    </a14:imgEffect>
                  </a14:imgLayer>
                </a14:imgProps>
              </a:ext>
            </a:extLst>
          </a:blip>
          <a:srcRect l="22883" r="22744" b="4114"/>
          <a:stretch/>
        </p:blipFill>
        <p:spPr>
          <a:xfrm>
            <a:off x="5315275" y="2284986"/>
            <a:ext cx="1228156" cy="7510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636" b="100000" l="0" r="100000"/>
                    </a14:imgEffect>
                  </a14:imgLayer>
                </a14:imgProps>
              </a:ext>
            </a:extLst>
          </a:blip>
          <a:srcRect t="41093" r="6722" b="4481"/>
          <a:stretch/>
        </p:blipFill>
        <p:spPr>
          <a:xfrm>
            <a:off x="2697923" y="2516697"/>
            <a:ext cx="1460463" cy="4822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100000" l="0" r="100000">
                        <a14:backgroundMark x1="63529" y1="54118" x2="63529" y2="54118"/>
                        <a14:backgroundMark x1="37059" y1="51176" x2="37059" y2="51176"/>
                        <a14:backgroundMark x1="61765" y1="49412" x2="61765" y2="494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43751" y="3890741"/>
            <a:ext cx="758522" cy="7585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98572" y="3331309"/>
            <a:ext cx="947163" cy="7672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3431" y="3890741"/>
            <a:ext cx="982948" cy="6181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43663" y="4887819"/>
            <a:ext cx="1075368" cy="5455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2386361" y="43378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수집</a:t>
            </a:r>
            <a:endParaRPr kumimoji="1"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2954156" y="5090038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간접적 임플릭트 피드백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062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8"/>
          <a:stretch/>
        </p:blipFill>
        <p:spPr>
          <a:xfrm>
            <a:off x="5519369" y="2646962"/>
            <a:ext cx="1578835" cy="29800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Mahout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Item based collaborative filtering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537" y="643540"/>
            <a:ext cx="2231859" cy="9338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311" y="2605017"/>
            <a:ext cx="1391348" cy="298005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79" y="2646962"/>
            <a:ext cx="4864190" cy="283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3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 Mahout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User based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collaborative filtering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36" y="2421484"/>
            <a:ext cx="3640873" cy="18850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835" y="4975074"/>
            <a:ext cx="3136900" cy="647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36" y="4360716"/>
            <a:ext cx="3989424" cy="18764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835" y="2750919"/>
            <a:ext cx="3657600" cy="635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537" y="643540"/>
            <a:ext cx="2231859" cy="93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74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Filter bubble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endParaRPr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747" y="2004888"/>
            <a:ext cx="3136900" cy="25908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099" y="3300288"/>
            <a:ext cx="3013508" cy="231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&gt;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 Security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HTTP/HTTPS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XSS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Filter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Spring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S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ecurity</a:t>
            </a:r>
          </a:p>
        </p:txBody>
      </p:sp>
    </p:spTree>
    <p:extLst>
      <p:ext uri="{BB962C8B-B14F-4D97-AF65-F5344CB8AC3E}">
        <p14:creationId xmlns:p14="http://schemas.microsoft.com/office/powerpoint/2010/main" val="43061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Security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HTTP/HTTPS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439" y="1690689"/>
            <a:ext cx="1452716" cy="14527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68"/>
          <a:stretch/>
        </p:blipFill>
        <p:spPr>
          <a:xfrm>
            <a:off x="517138" y="4463077"/>
            <a:ext cx="2812950" cy="119195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38" y="2972601"/>
            <a:ext cx="2815895" cy="102362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909" y="3200689"/>
            <a:ext cx="4971742" cy="261112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11" name="아래쪽 화살표[D] 10"/>
          <p:cNvSpPr/>
          <p:nvPr/>
        </p:nvSpPr>
        <p:spPr>
          <a:xfrm>
            <a:off x="1679978" y="3895574"/>
            <a:ext cx="487270" cy="720000"/>
          </a:xfrm>
          <a:prstGeom prst="downArrow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25400"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0804" y="4016870"/>
            <a:ext cx="431909" cy="2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9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747995" y="496558"/>
            <a:ext cx="7886700" cy="1325563"/>
          </a:xfrm>
        </p:spPr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Security</a:t>
            </a:r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XSS filter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03" y="1822121"/>
            <a:ext cx="4319085" cy="260236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2" name="그룹 11"/>
          <p:cNvGrpSpPr/>
          <p:nvPr/>
        </p:nvGrpSpPr>
        <p:grpSpPr>
          <a:xfrm>
            <a:off x="223025" y="3423424"/>
            <a:ext cx="3969834" cy="1678814"/>
            <a:chOff x="2003495" y="5104423"/>
            <a:chExt cx="6110252" cy="18415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3495" y="5117123"/>
              <a:ext cx="2806700" cy="18288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5747" y="5104423"/>
              <a:ext cx="3048000" cy="1841500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cxnSp>
          <p:nvCxnSpPr>
            <p:cNvPr id="9" name="직선 화살표 연결선 8"/>
            <p:cNvCxnSpPr/>
            <p:nvPr/>
          </p:nvCxnSpPr>
          <p:spPr>
            <a:xfrm flipH="1">
              <a:off x="4714875" y="6127750"/>
              <a:ext cx="533401" cy="501650"/>
            </a:xfrm>
            <a:prstGeom prst="straightConnector1">
              <a:avLst/>
            </a:prstGeom>
            <a:ln w="22225">
              <a:solidFill>
                <a:srgbClr val="FFDC6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64" y="5138615"/>
            <a:ext cx="6872161" cy="9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7995" y="496558"/>
            <a:ext cx="7886700" cy="1325563"/>
          </a:xfrm>
        </p:spPr>
        <p:txBody>
          <a:bodyPr/>
          <a:lstStyle/>
          <a:p>
            <a:pPr lvl="0"/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Security</a:t>
            </a:r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Spring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security</a:t>
            </a:r>
          </a:p>
        </p:txBody>
      </p:sp>
      <p:grpSp>
        <p:nvGrpSpPr>
          <p:cNvPr id="96" name="그룹 95"/>
          <p:cNvGrpSpPr/>
          <p:nvPr/>
        </p:nvGrpSpPr>
        <p:grpSpPr>
          <a:xfrm>
            <a:off x="565378" y="2819621"/>
            <a:ext cx="8058962" cy="2810933"/>
            <a:chOff x="1871791" y="4447903"/>
            <a:chExt cx="9177786" cy="3271482"/>
          </a:xfrm>
        </p:grpSpPr>
        <p:sp>
          <p:nvSpPr>
            <p:cNvPr id="87" name="직사각형 86"/>
            <p:cNvSpPr/>
            <p:nvPr/>
          </p:nvSpPr>
          <p:spPr>
            <a:xfrm>
              <a:off x="1871791" y="4447903"/>
              <a:ext cx="9177786" cy="3271482"/>
            </a:xfrm>
            <a:prstGeom prst="rect">
              <a:avLst/>
            </a:prstGeom>
            <a:solidFill>
              <a:schemeClr val="bg2">
                <a:lumMod val="95000"/>
                <a:alpha val="41000"/>
              </a:schemeClr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2027112" y="5282424"/>
              <a:ext cx="4365274" cy="6779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시스템 접근 시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14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등록된 사용자인지 확인</a:t>
              </a:r>
              <a:endParaRPr lang="ko-KR" altLang="en-US" sz="14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2027112" y="6073765"/>
              <a:ext cx="4365274" cy="6779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로그인</a:t>
              </a:r>
              <a:endParaRPr lang="ko-KR" altLang="en-US" sz="14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525403" y="5274797"/>
              <a:ext cx="4365274" cy="6779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접근 후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14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인증된 사용자에게 권한을 부여하는 것</a:t>
              </a:r>
              <a:endParaRPr lang="ko-KR" altLang="en-US" sz="14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6525403" y="6069220"/>
              <a:ext cx="4365274" cy="6779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권한에 따라 사용 가능한 기능이 제한됨</a:t>
              </a:r>
              <a:endParaRPr lang="ko-KR" altLang="en-US" sz="14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6525403" y="6863642"/>
              <a:ext cx="4365274" cy="6779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사용자 등급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14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일반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/VIP/</a:t>
              </a:r>
              <a:r>
                <a:rPr lang="ko-KR" altLang="en-US" sz="14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관리자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  <a:endParaRPr lang="ko-KR" altLang="en-US" sz="14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2027112" y="4664425"/>
              <a:ext cx="4338205" cy="504635"/>
            </a:xfrm>
            <a:prstGeom prst="rect">
              <a:avLst/>
            </a:prstGeom>
            <a:solidFill>
              <a:schemeClr val="bg2">
                <a:lumMod val="95000"/>
                <a:alpha val="41000"/>
              </a:schemeClr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ln w="0">
                    <a:noFill/>
                  </a:ln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Authentication</a:t>
              </a:r>
              <a:endParaRPr lang="ko-KR" altLang="en-US" sz="1600" b="1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6525403" y="4653716"/>
              <a:ext cx="4338205" cy="504635"/>
            </a:xfrm>
            <a:prstGeom prst="rect">
              <a:avLst/>
            </a:prstGeom>
            <a:solidFill>
              <a:schemeClr val="bg2">
                <a:lumMod val="95000"/>
                <a:alpha val="41000"/>
              </a:schemeClr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ln w="0">
                    <a:noFill/>
                  </a:ln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Authorization</a:t>
              </a:r>
              <a:endParaRPr lang="ko-KR" altLang="en-US" sz="1600" b="1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70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78840" y="1385861"/>
            <a:ext cx="8388991" cy="963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602296" y="268449"/>
            <a:ext cx="5964573" cy="5981350"/>
            <a:chOff x="1702657" y="487684"/>
            <a:chExt cx="5964573" cy="5981350"/>
          </a:xfrm>
        </p:grpSpPr>
        <p:sp>
          <p:nvSpPr>
            <p:cNvPr id="7" name="직사각형 6"/>
            <p:cNvSpPr/>
            <p:nvPr/>
          </p:nvSpPr>
          <p:spPr>
            <a:xfrm>
              <a:off x="1702657" y="487684"/>
              <a:ext cx="5964573" cy="5981350"/>
            </a:xfrm>
            <a:prstGeom prst="rect">
              <a:avLst/>
            </a:prstGeom>
            <a:solidFill>
              <a:schemeClr val="bg2">
                <a:lumMod val="95000"/>
                <a:alpha val="41000"/>
              </a:schemeClr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773331" y="984732"/>
              <a:ext cx="128082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1</a:t>
              </a: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(9/25~9/29)</a:t>
              </a:r>
              <a:endParaRPr lang="ko-KR" altLang="en-US" sz="9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773331" y="1512103"/>
              <a:ext cx="128082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2</a:t>
              </a: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(10/2~10/6)</a:t>
              </a:r>
              <a:endParaRPr lang="ko-KR" altLang="en-US" sz="9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117959" y="969976"/>
              <a:ext cx="448823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charset="0"/>
                <a:buChar char="•"/>
              </a:pP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과제 선정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개발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PC</a:t>
              </a: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환경 세팅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OSS workspace </a:t>
              </a: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생성</a:t>
              </a:r>
              <a:endParaRPr lang="ko-KR" altLang="en-US" sz="9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117959" y="1500896"/>
              <a:ext cx="448823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기술조사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/>
              </a:r>
              <a:b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</a:b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추천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네아로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Flicker, clustring, Image Processing, HTTPS, 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보안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  <a:endParaRPr lang="ko-KR" altLang="en-US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117959" y="2031816"/>
              <a:ext cx="448823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상위 설계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: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아키텍처 작성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기술 조사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추천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Clustring, Hadoop, Zookeeper)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개발 서버 생성</a:t>
              </a:r>
              <a:endParaRPr lang="ko-KR" altLang="en-US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773331" y="569846"/>
              <a:ext cx="1272886" cy="360341"/>
            </a:xfrm>
            <a:prstGeom prst="rect">
              <a:avLst/>
            </a:prstGeom>
            <a:solidFill>
              <a:schemeClr val="bg2">
                <a:lumMod val="95000"/>
                <a:alpha val="41000"/>
              </a:schemeClr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ln w="0">
                    <a:noFill/>
                  </a:ln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r>
                <a:rPr lang="en-US" altLang="ko-KR" sz="1600" b="1" dirty="0" smtClean="0">
                  <a:ln w="0">
                    <a:noFill/>
                  </a:ln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1600" b="1" dirty="0" smtClean="0">
                  <a:ln w="0">
                    <a:noFill/>
                  </a:ln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기간</a:t>
              </a:r>
              <a:r>
                <a:rPr lang="en-US" altLang="ko-KR" sz="1600" b="1" dirty="0" smtClean="0">
                  <a:ln w="0">
                    <a:noFill/>
                  </a:ln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  <a:endParaRPr lang="ko-KR" altLang="en-US" sz="1600" b="1" dirty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109570" y="562833"/>
              <a:ext cx="4498938" cy="360341"/>
            </a:xfrm>
            <a:prstGeom prst="rect">
              <a:avLst/>
            </a:prstGeom>
            <a:solidFill>
              <a:schemeClr val="bg2">
                <a:lumMod val="95000"/>
                <a:alpha val="41000"/>
              </a:schemeClr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 smtClean="0">
                  <a:ln w="0">
                    <a:noFill/>
                  </a:ln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계획 및 </a:t>
              </a:r>
              <a:r>
                <a:rPr lang="ko-KR" altLang="en-US" sz="1600" b="1" smtClean="0">
                  <a:ln w="0">
                    <a:noFill/>
                  </a:ln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결과 </a:t>
              </a:r>
              <a:r>
                <a:rPr lang="ko-KR" altLang="en-US" sz="1600" b="1" smtClean="0">
                  <a:ln w="0">
                    <a:noFill/>
                  </a:ln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정리</a:t>
              </a:r>
              <a:endParaRPr lang="ko-KR" altLang="en-US" sz="1600" b="1" dirty="0">
                <a:ln w="0">
                  <a:noFill/>
                </a:ln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773331" y="2039474"/>
              <a:ext cx="128082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2</a:t>
              </a: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(10/16~10/20)</a:t>
              </a:r>
              <a:endParaRPr lang="ko-KR" altLang="en-US" sz="9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773331" y="2566845"/>
              <a:ext cx="1280828" cy="85833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3</a:t>
              </a: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endParaRPr lang="en-US" altLang="ko-KR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(10/23~10/27)</a:t>
              </a:r>
              <a:endParaRPr lang="ko-KR" altLang="en-US" sz="9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773331" y="4854042"/>
              <a:ext cx="128082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6</a:t>
              </a: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(11/13~11/17)</a:t>
              </a:r>
              <a:endParaRPr lang="ko-KR" altLang="en-US" sz="9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773331" y="5383602"/>
              <a:ext cx="128082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7</a:t>
              </a: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(11/20~11/24)</a:t>
              </a:r>
              <a:endParaRPr lang="ko-KR" altLang="en-US" sz="9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773331" y="3468435"/>
              <a:ext cx="1280828" cy="52571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4</a:t>
              </a: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(10/30~11/3)</a:t>
              </a:r>
              <a:endParaRPr lang="ko-KR" altLang="en-US" sz="900" b="1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773331" y="4037400"/>
              <a:ext cx="1280828" cy="7733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5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(11/6~11/10)</a:t>
              </a:r>
              <a:endParaRPr lang="ko-KR" altLang="en-US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117959" y="2562736"/>
              <a:ext cx="4488238" cy="85833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기술 조사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(Hadoop, Mahout, Zookeeper)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DB 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설계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: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ERD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작성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Mysql DB 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설치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개발 배포 설정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웹 어플리케이션 페이지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메인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작성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: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Bootstrap</a:t>
              </a:r>
              <a:endParaRPr lang="ko-KR" altLang="en-US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117959" y="4854042"/>
              <a:ext cx="448823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추천 개선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알고리즘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이미지 서버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(Clustring)</a:t>
              </a:r>
              <a:endParaRPr lang="ko-KR" altLang="en-US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117959" y="5384962"/>
              <a:ext cx="448823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이미지 처리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보안 설정 적용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(HTTP, XSS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등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  <a:endParaRPr lang="ko-KR" altLang="en-US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117959" y="3467875"/>
              <a:ext cx="4488238" cy="51917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DB 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테이블 생성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임시 데이터 추가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콘텐츠 관리 기능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이미지 업로드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</a:p>
            <a:p>
              <a:pPr marL="171450" lvl="0" indent="-171450" latinLnBrk="0">
                <a:buFont typeface="Arial" charset="0"/>
                <a:buChar char="•"/>
                <a:defRPr/>
              </a:pP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메인 화면 작성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117959" y="4033851"/>
              <a:ext cx="4488238" cy="7733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lvl="0" indent="-171450" latinLnBrk="0">
                <a:buFont typeface="Arial" charset="0"/>
                <a:buChar char="•"/>
                <a:defRPr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사용자 </a:t>
              </a: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기능 </a:t>
              </a:r>
              <a:r>
                <a:rPr lang="en-US" altLang="ko-KR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친구</a:t>
              </a:r>
              <a:r>
                <a:rPr lang="en-US" altLang="ko-KR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좋아요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</a:p>
            <a:p>
              <a:pPr marL="171450" lvl="0" indent="-171450" latinLnBrk="0">
                <a:buFont typeface="Arial" charset="0"/>
                <a:buChar char="•"/>
                <a:defRPr/>
              </a:pP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콘텐츠 관리기능 </a:t>
              </a:r>
              <a:r>
                <a:rPr lang="en-US" altLang="ko-KR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텍스트</a:t>
              </a:r>
              <a:r>
                <a:rPr lang="en-US" altLang="ko-KR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,</a:t>
              </a: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해시태그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  <a:endParaRPr lang="en-US" altLang="ko-KR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lvl="0" indent="-171450" latinLnBrk="0">
                <a:buFont typeface="Arial" charset="0"/>
                <a:buChar char="•"/>
                <a:defRPr/>
              </a:pP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사용자 기능 </a:t>
              </a:r>
              <a:r>
                <a:rPr lang="en-US" altLang="ko-KR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</a:t>
              </a:r>
              <a:r>
                <a:rPr lang="ko-KR" altLang="en-US" sz="900" b="1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네아로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)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추천 기능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dirty="0">
                  <a:solidFill>
                    <a:srgbClr val="0432FF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중간 발표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773331" y="5910969"/>
              <a:ext cx="128082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8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주차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algn="ctr"/>
              <a:r>
                <a:rPr lang="en-US" altLang="ko-KR" sz="900" b="1" dirty="0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(11/20~11/24)</a:t>
              </a:r>
              <a:endParaRPr lang="ko-KR" altLang="en-US" sz="900" b="1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117959" y="5915885"/>
              <a:ext cx="4488238" cy="484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charset="0"/>
                <a:buChar char="•"/>
              </a:pPr>
              <a:r>
                <a:rPr lang="ko-KR" altLang="en-US" sz="900" b="1" smtClean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오류 처리 및 보안</a:t>
              </a:r>
              <a:endParaRPr lang="en-US" altLang="ko-KR" sz="900" b="1" dirty="0" smtClean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lang="ko-KR" altLang="en-US" sz="900" b="1" smtClean="0">
                  <a:solidFill>
                    <a:srgbClr val="0432FF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최종 발표</a:t>
              </a:r>
              <a:endParaRPr lang="ko-KR" altLang="en-US" sz="900" b="1">
                <a:solidFill>
                  <a:srgbClr val="0432FF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3" name="제목 1"/>
          <p:cNvSpPr txBox="1">
            <a:spLocks/>
          </p:cNvSpPr>
          <p:nvPr/>
        </p:nvSpPr>
        <p:spPr>
          <a:xfrm>
            <a:off x="109366" y="-99964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진행사항</a:t>
            </a:r>
            <a:endParaRPr kumimoji="1" lang="ko-KR" altLang="en-US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992982" y="3773307"/>
            <a:ext cx="4542716" cy="861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154980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600" dirty="0" smtClean="0"/>
              <a:t>Q&amp;A</a:t>
            </a:r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ko-KR" sz="66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6600"/>
          </a:p>
        </p:txBody>
      </p:sp>
    </p:spTree>
    <p:extLst>
      <p:ext uri="{BB962C8B-B14F-4D97-AF65-F5344CB8AC3E}">
        <p14:creationId xmlns:p14="http://schemas.microsoft.com/office/powerpoint/2010/main" val="147855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Outstagram?</a:t>
            </a:r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86" b="96429" l="10000" r="90000">
                        <a14:foregroundMark x1="53000" y1="82738" x2="53000" y2="82738"/>
                        <a14:foregroundMark x1="37667" y1="78571" x2="37667" y2="78571"/>
                        <a14:foregroundMark x1="28333" y1="77976" x2="28333" y2="77976"/>
                        <a14:foregroundMark x1="61000" y1="82143" x2="61000" y2="82143"/>
                      </a14:backgroundRemoval>
                    </a14:imgEffect>
                  </a14:imgLayer>
                </a14:imgProps>
              </a:ext>
            </a:extLst>
          </a:blip>
          <a:srcRect l="29394" r="30524" b="35020"/>
          <a:stretch/>
        </p:blipFill>
        <p:spPr>
          <a:xfrm>
            <a:off x="1748495" y="2801588"/>
            <a:ext cx="1527140" cy="138641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6377">
                        <a14:foregroundMark x1="16667" y1="47826" x2="16667" y2="47826"/>
                        <a14:foregroundMark x1="13043" y1="41304" x2="13043" y2="41304"/>
                        <a14:foregroundMark x1="57971" y1="39130" x2="57971" y2="391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865"/>
          <a:stretch/>
        </p:blipFill>
        <p:spPr>
          <a:xfrm>
            <a:off x="1748495" y="4141700"/>
            <a:ext cx="1527140" cy="584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762" b="88889" l="685" r="89726">
                        <a14:foregroundMark x1="12329" y1="34921" x2="12329" y2="349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850" r="8387" b="6584"/>
          <a:stretch/>
        </p:blipFill>
        <p:spPr>
          <a:xfrm>
            <a:off x="5635756" y="4160214"/>
            <a:ext cx="1698693" cy="6366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86" b="96429" l="10000" r="90000">
                        <a14:foregroundMark x1="53000" y1="82738" x2="53000" y2="82738"/>
                        <a14:foregroundMark x1="37667" y1="78571" x2="37667" y2="78571"/>
                        <a14:foregroundMark x1="28333" y1="77976" x2="28333" y2="77976"/>
                        <a14:foregroundMark x1="61000" y1="82143" x2="61000" y2="82143"/>
                      </a14:backgroundRemoval>
                    </a14:imgEffect>
                  </a14:imgLayer>
                </a14:imgProps>
              </a:ext>
            </a:extLst>
          </a:blip>
          <a:srcRect l="29394" r="30524" b="35020"/>
          <a:stretch/>
        </p:blipFill>
        <p:spPr>
          <a:xfrm>
            <a:off x="5658906" y="2831677"/>
            <a:ext cx="1527140" cy="1386412"/>
          </a:xfrm>
          <a:prstGeom prst="rect">
            <a:avLst/>
          </a:prstGeom>
        </p:spPr>
      </p:pic>
      <p:sp>
        <p:nvSpPr>
          <p:cNvPr id="13" name="오른쪽 화살표[R] 12"/>
          <p:cNvSpPr/>
          <p:nvPr/>
        </p:nvSpPr>
        <p:spPr>
          <a:xfrm>
            <a:off x="4051139" y="3320344"/>
            <a:ext cx="891251" cy="661347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90" b="96503" l="3654" r="89701">
                        <a14:foregroundMark x1="14618" y1="72727" x2="14618" y2="7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8866" y="2622612"/>
            <a:ext cx="582411" cy="55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4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Outstagram?</a:t>
            </a:r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50" y="2790256"/>
            <a:ext cx="4646668" cy="31447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89" y="2118946"/>
            <a:ext cx="5107413" cy="293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07" y="1859466"/>
            <a:ext cx="8095785" cy="383752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Architecture</a:t>
            </a:r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55434" y="2085278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/>
              <a:t>&lt;</a:t>
            </a:r>
            <a:r>
              <a:rPr kumimoji="1" lang="ko-KR" altLang="en-US" sz="1400" dirty="0" smtClean="0"/>
              <a:t>웹 메인</a:t>
            </a:r>
            <a:r>
              <a:rPr kumimoji="1" lang="en-US" altLang="ko-KR" sz="1400" dirty="0" smtClean="0"/>
              <a:t>&gt;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515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Architecture</a:t>
            </a:r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4613"/>
            <a:ext cx="9144000" cy="38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6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주요 기술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UI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File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Server</a:t>
            </a:r>
          </a:p>
          <a:p>
            <a:pPr lvl="0" latinLnBrk="0">
              <a:lnSpc>
                <a:spcPct val="17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Recommend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0" latinLnBrk="0">
              <a:lnSpc>
                <a:spcPct val="17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Security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807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ko-KR" altLang="en-US" smtClean="0">
                <a:latin typeface="Nanum Gothic" charset="-127"/>
                <a:ea typeface="Nanum Gothic" charset="-127"/>
                <a:cs typeface="Nanum Gothic" charset="-127"/>
              </a:rPr>
              <a:t>주요 기술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&gt; UI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Bootstrap</a:t>
            </a:r>
          </a:p>
          <a:p>
            <a:pPr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Flicking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Image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Processing </a:t>
            </a:r>
            <a:endParaRPr kumimoji="1" lang="en-US" altLang="ko-KR" dirty="0" smtClean="0">
              <a:latin typeface="Nanum Gothic" charset="-127"/>
              <a:ea typeface="Nanum Gothic" charset="-127"/>
              <a:cs typeface="Nanum Gothic" charset="-127"/>
            </a:endParaRPr>
          </a:p>
          <a:p>
            <a:pPr latinLnBrk="0">
              <a:lnSpc>
                <a:spcPct val="170000"/>
              </a:lnSpc>
              <a:spcBef>
                <a:spcPts val="0"/>
              </a:spcBef>
              <a:buFontTx/>
              <a:buChar char="-"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Lazy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Loading</a:t>
            </a:r>
          </a:p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ko-KR" altLang="en-US" dirty="0" smtClean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775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UI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- </a:t>
            </a:r>
            <a:r>
              <a:rPr kumimoji="1" lang="en-US" altLang="ko-KR" dirty="0" smtClean="0">
                <a:latin typeface="Nanum Gothic" charset="-127"/>
                <a:ea typeface="Nanum Gothic" charset="-127"/>
                <a:cs typeface="Nanum Gothic" charset="-127"/>
              </a:rPr>
              <a:t>Bootstrap</a:t>
            </a:r>
          </a:p>
          <a:p>
            <a:pPr marL="0" lvl="0" indent="0" latinLnBrk="0">
              <a:lnSpc>
                <a:spcPct val="170000"/>
              </a:lnSpc>
              <a:spcBef>
                <a:spcPts val="0"/>
              </a:spcBef>
              <a:buNone/>
              <a:defRPr/>
            </a:pPr>
            <a:endParaRPr kumimoji="1"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293" y="1999306"/>
            <a:ext cx="4010018" cy="371621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" t="953" r="1383" b="953"/>
          <a:stretch/>
        </p:blipFill>
        <p:spPr>
          <a:xfrm>
            <a:off x="1330030" y="2826296"/>
            <a:ext cx="2058470" cy="324938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053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2812</TotalTime>
  <Words>1751</Words>
  <Application>Microsoft Macintosh PowerPoint</Application>
  <PresentationFormat>화면 슬라이드 쇼(4:3)</PresentationFormat>
  <Paragraphs>293</Paragraphs>
  <Slides>29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맑은 고딕</vt:lpstr>
      <vt:lpstr>Calibri</vt:lpstr>
      <vt:lpstr>Calibri Light</vt:lpstr>
      <vt:lpstr>Nanum Gothic</vt:lpstr>
      <vt:lpstr>Arial</vt:lpstr>
      <vt:lpstr>추억</vt:lpstr>
      <vt:lpstr> Outstagram </vt:lpstr>
      <vt:lpstr>목차</vt:lpstr>
      <vt:lpstr>Outstagram?</vt:lpstr>
      <vt:lpstr>Outstagram?</vt:lpstr>
      <vt:lpstr>Architecture</vt:lpstr>
      <vt:lpstr>Architecture</vt:lpstr>
      <vt:lpstr>주요 기술</vt:lpstr>
      <vt:lpstr>주요 기술 &gt; UI</vt:lpstr>
      <vt:lpstr>UI</vt:lpstr>
      <vt:lpstr>UI</vt:lpstr>
      <vt:lpstr>UI</vt:lpstr>
      <vt:lpstr>UI</vt:lpstr>
      <vt:lpstr>주요 기술 &gt; File Server</vt:lpstr>
      <vt:lpstr>File Server</vt:lpstr>
      <vt:lpstr>File Server</vt:lpstr>
      <vt:lpstr>File Server</vt:lpstr>
      <vt:lpstr>주요 기술 &gt; Recommend</vt:lpstr>
      <vt:lpstr>Recommend</vt:lpstr>
      <vt:lpstr>Recommend</vt:lpstr>
      <vt:lpstr>Recommend</vt:lpstr>
      <vt:lpstr>Recommend</vt:lpstr>
      <vt:lpstr>Recommend</vt:lpstr>
      <vt:lpstr>Recommend</vt:lpstr>
      <vt:lpstr>주요 기술 &gt; Security</vt:lpstr>
      <vt:lpstr>Security</vt:lpstr>
      <vt:lpstr>Security</vt:lpstr>
      <vt:lpstr>Security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발표</dc:title>
  <dc:creator>Microsoft Office 사용자</dc:creator>
  <cp:lastModifiedBy>Microsoft Office 사용자</cp:lastModifiedBy>
  <cp:revision>150</cp:revision>
  <cp:lastPrinted>2017-10-31T02:00:30Z</cp:lastPrinted>
  <dcterms:created xsi:type="dcterms:W3CDTF">2017-10-27T09:21:14Z</dcterms:created>
  <dcterms:modified xsi:type="dcterms:W3CDTF">2017-10-31T05:01:15Z</dcterms:modified>
</cp:coreProperties>
</file>